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0" r:id="rId2"/>
    <p:sldId id="295" r:id="rId3"/>
    <p:sldId id="302" r:id="rId4"/>
    <p:sldId id="271" r:id="rId5"/>
    <p:sldId id="292" r:id="rId6"/>
    <p:sldId id="293" r:id="rId7"/>
    <p:sldId id="294" r:id="rId8"/>
    <p:sldId id="273" r:id="rId9"/>
    <p:sldId id="275" r:id="rId10"/>
    <p:sldId id="276" r:id="rId11"/>
    <p:sldId id="277" r:id="rId12"/>
    <p:sldId id="278" r:id="rId13"/>
    <p:sldId id="300" r:id="rId14"/>
    <p:sldId id="301" r:id="rId15"/>
    <p:sldId id="297" r:id="rId16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AAE2"/>
    <a:srgbClr val="0092C6"/>
    <a:srgbClr val="004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03" autoAdjust="0"/>
    <p:restoredTop sz="90943" autoAdjust="0"/>
  </p:normalViewPr>
  <p:slideViewPr>
    <p:cSldViewPr>
      <p:cViewPr>
        <p:scale>
          <a:sx n="73" d="100"/>
          <a:sy n="73" d="100"/>
        </p:scale>
        <p:origin x="-9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7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AB0D9B2-CC5B-44D2-961C-711E21272942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4122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 smtClean="0">
                <a:solidFill>
                  <a:srgbClr val="004376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 smtClean="0">
                <a:solidFill>
                  <a:srgbClr val="004376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dirty="0" smtClean="0"/>
              <a:t>Klik om de opmaakprofielen van de modeltekst te bewerken</a:t>
            </a:r>
          </a:p>
          <a:p>
            <a:pPr lvl="1"/>
            <a:r>
              <a:rPr lang="nl-NL" noProof="0" dirty="0" smtClean="0"/>
              <a:t>Tweede niveau</a:t>
            </a:r>
          </a:p>
          <a:p>
            <a:pPr lvl="2"/>
            <a:r>
              <a:rPr lang="nl-NL" noProof="0" dirty="0" smtClean="0"/>
              <a:t>Derde niveau</a:t>
            </a:r>
          </a:p>
          <a:p>
            <a:pPr lvl="3"/>
            <a:r>
              <a:rPr lang="nl-NL" noProof="0" dirty="0" smtClean="0"/>
              <a:t>Vierde niveau</a:t>
            </a:r>
          </a:p>
          <a:p>
            <a:pPr lvl="4"/>
            <a:r>
              <a:rPr lang="nl-NL" noProof="0" dirty="0" smtClean="0"/>
              <a:t>Vijfde niveau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 smtClean="0">
                <a:solidFill>
                  <a:srgbClr val="004376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 smtClean="0">
                <a:solidFill>
                  <a:srgbClr val="004376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B649A60-6717-43D8-BEC2-6D7B9B9E617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2381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rgbClr val="004376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rgbClr val="004376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rgbClr val="004376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rgbClr val="004376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rgbClr val="004376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649A60-6717-43D8-BEC2-6D7B9B9E6178}" type="slidenum">
              <a:rPr lang="nl-NL" smtClean="0"/>
              <a:pPr>
                <a:defRPr/>
              </a:pPr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2586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rgbClr val="39AA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59000" y="2520000"/>
            <a:ext cx="6400800" cy="94615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159000" y="3780000"/>
            <a:ext cx="6400800" cy="1493834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het opmaakprofiel van de modelondertitel te </a:t>
            </a:r>
            <a:r>
              <a:rPr lang="nl-NL" dirty="0" smtClean="0"/>
              <a:t>beweren</a:t>
            </a:r>
            <a:endParaRPr lang="nl-NL" dirty="0"/>
          </a:p>
        </p:txBody>
      </p:sp>
      <p:pic>
        <p:nvPicPr>
          <p:cNvPr id="1026" name="Picture 2" descr="Logo_SVH_RGB_85%cyaan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61865" y="5964144"/>
            <a:ext cx="630001" cy="63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hoek 6"/>
          <p:cNvSpPr/>
          <p:nvPr userDrawn="1"/>
        </p:nvSpPr>
        <p:spPr bwMode="auto">
          <a:xfrm>
            <a:off x="0" y="0"/>
            <a:ext cx="1800000" cy="1800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159000" y="2520000"/>
            <a:ext cx="6400800" cy="946150"/>
          </a:xfrm>
        </p:spPr>
        <p:txBody>
          <a:bodyPr anchor="b" anchorCtr="0"/>
          <a:lstStyle>
            <a:lvl1pPr>
              <a:defRPr baseline="0">
                <a:solidFill>
                  <a:srgbClr val="0092C6"/>
                </a:solidFill>
              </a:defRPr>
            </a:lvl1pPr>
          </a:lstStyle>
          <a:p>
            <a:r>
              <a:rPr lang="nl-NL" dirty="0"/>
              <a:t>Klik om het opmaakprofiel van de </a:t>
            </a:r>
            <a:r>
              <a:rPr lang="nl-NL" dirty="0" smtClean="0"/>
              <a:t>modelsubtitel </a:t>
            </a:r>
            <a:r>
              <a:rPr lang="nl-NL" dirty="0"/>
              <a:t>te bewerken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159000" y="3780000"/>
            <a:ext cx="6400800" cy="1493834"/>
          </a:xfrm>
        </p:spPr>
        <p:txBody>
          <a:bodyPr/>
          <a:lstStyle>
            <a:lvl1pPr marL="0" indent="0">
              <a:buFont typeface="Wingdings" pitchFamily="2" charset="2"/>
              <a:buNone/>
              <a:defRPr baseline="0">
                <a:solidFill>
                  <a:srgbClr val="0092C6"/>
                </a:solidFill>
              </a:defRPr>
            </a:lvl1pPr>
          </a:lstStyle>
          <a:p>
            <a:r>
              <a:rPr lang="nl-NL" dirty="0"/>
              <a:t>Klik om het opmaakprofiel van de </a:t>
            </a:r>
            <a:r>
              <a:rPr lang="nl-NL" dirty="0" err="1" smtClean="0"/>
              <a:t>modelsuondertitel</a:t>
            </a:r>
            <a:r>
              <a:rPr lang="nl-NL" dirty="0" smtClean="0"/>
              <a:t> </a:t>
            </a:r>
            <a:r>
              <a:rPr lang="nl-NL" dirty="0"/>
              <a:t>te </a:t>
            </a:r>
            <a:r>
              <a:rPr lang="nl-NL" dirty="0" smtClean="0"/>
              <a:t>beweren</a:t>
            </a:r>
            <a:endParaRPr lang="nl-NL" dirty="0"/>
          </a:p>
        </p:txBody>
      </p:sp>
      <p:sp>
        <p:nvSpPr>
          <p:cNvPr id="6" name="Rechthoek 5"/>
          <p:cNvSpPr/>
          <p:nvPr userDrawn="1"/>
        </p:nvSpPr>
        <p:spPr bwMode="auto">
          <a:xfrm>
            <a:off x="0" y="0"/>
            <a:ext cx="1800000" cy="1800000"/>
          </a:xfrm>
          <a:prstGeom prst="rect">
            <a:avLst/>
          </a:prstGeom>
          <a:solidFill>
            <a:srgbClr val="39AA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9000" y="540000"/>
            <a:ext cx="6527800" cy="523220"/>
          </a:xfrm>
        </p:spPr>
        <p:txBody>
          <a:bodyPr/>
          <a:lstStyle>
            <a:lvl1pPr>
              <a:defRPr>
                <a:solidFill>
                  <a:srgbClr val="39AAE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39AAE2"/>
              </a:buClr>
              <a:buSzPct val="100000"/>
              <a:buFont typeface="Wingdings" pitchFamily="2" charset="2"/>
              <a:buChar char="§"/>
              <a:defRPr/>
            </a:lvl1pPr>
            <a:lvl2pPr>
              <a:buClr>
                <a:srgbClr val="39AAE2"/>
              </a:buClr>
              <a:defRPr/>
            </a:lvl2pPr>
            <a:lvl3pPr>
              <a:buClr>
                <a:srgbClr val="39AAE2"/>
              </a:buClr>
              <a:defRPr/>
            </a:lvl3pPr>
            <a:lvl4pPr>
              <a:buClr>
                <a:srgbClr val="39AAE2"/>
              </a:buClr>
              <a:defRPr/>
            </a:lvl4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4" name="Text Box 9" descr="90%"/>
          <p:cNvSpPr txBox="1">
            <a:spLocks noChangeArrowheads="1"/>
          </p:cNvSpPr>
          <p:nvPr userDrawn="1"/>
        </p:nvSpPr>
        <p:spPr bwMode="auto">
          <a:xfrm>
            <a:off x="0" y="6583362"/>
            <a:ext cx="6096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fld id="{468674A7-8F45-4A41-8240-48DB3A69576E}" type="slidenum">
              <a:rPr kumimoji="0" lang="nl-NL" sz="1200">
                <a:latin typeface="+mj-lt"/>
              </a:rPr>
              <a:pPr algn="l"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kumimoji="0" lang="nl-NL" sz="1200" dirty="0">
              <a:latin typeface="+mj-lt"/>
            </a:endParaRPr>
          </a:p>
        </p:txBody>
      </p:sp>
      <p:pic>
        <p:nvPicPr>
          <p:cNvPr id="6" name="Picture 2" descr="Logo_SVH_RGB_85%cyaan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61865" y="5964144"/>
            <a:ext cx="630001" cy="63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hoek 7"/>
          <p:cNvSpPr/>
          <p:nvPr userDrawn="1"/>
        </p:nvSpPr>
        <p:spPr bwMode="auto">
          <a:xfrm>
            <a:off x="0" y="0"/>
            <a:ext cx="1800000" cy="1800000"/>
          </a:xfrm>
          <a:prstGeom prst="rect">
            <a:avLst/>
          </a:prstGeom>
          <a:solidFill>
            <a:srgbClr val="39AA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+ twee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159000" y="1800000"/>
            <a:ext cx="3187700" cy="3986454"/>
          </a:xfrm>
        </p:spPr>
        <p:txBody>
          <a:bodyPr/>
          <a:lstStyle>
            <a:lvl1pPr>
              <a:defRPr sz="18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499100" y="1800000"/>
            <a:ext cx="3187700" cy="3986454"/>
          </a:xfrm>
        </p:spPr>
        <p:txBody>
          <a:bodyPr/>
          <a:lstStyle>
            <a:lvl1pPr>
              <a:defRPr sz="18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, tekst,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159000" y="1800000"/>
            <a:ext cx="4056074" cy="3986454"/>
          </a:xfrm>
        </p:spPr>
        <p:txBody>
          <a:bodyPr/>
          <a:lstStyle>
            <a:lvl1pPr>
              <a:defRPr sz="18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800" baseline="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444000" y="1800000"/>
            <a:ext cx="2700000" cy="2700000"/>
          </a:xfr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60000" y="5345684"/>
            <a:ext cx="5486400" cy="369332"/>
          </a:xfrm>
        </p:spPr>
        <p:txBody>
          <a:bodyPr/>
          <a:lstStyle>
            <a:lvl1pPr algn="l">
              <a:defRPr sz="1800" b="0" i="1" baseline="0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160000" y="360000"/>
            <a:ext cx="4680000" cy="468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dirty="0" smtClean="0"/>
              <a:t>Klik op het pictogram als u een afbeelding wilt toevoegen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540000"/>
            <a:ext cx="6527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l-NL" dirty="0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0" y="1800000"/>
            <a:ext cx="6527800" cy="39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de opmaakprofielen van de modeltekst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6" name="Text Box 9" descr="90%"/>
          <p:cNvSpPr txBox="1">
            <a:spLocks noChangeArrowheads="1"/>
          </p:cNvSpPr>
          <p:nvPr/>
        </p:nvSpPr>
        <p:spPr bwMode="auto">
          <a:xfrm>
            <a:off x="0" y="6583362"/>
            <a:ext cx="6096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fld id="{468674A7-8F45-4A41-8240-48DB3A69576E}" type="slidenum">
              <a:rPr kumimoji="0" lang="nl-NL" sz="1200" baseline="0">
                <a:latin typeface="Arial" pitchFamily="34" charset="0"/>
              </a:rPr>
              <a:pPr algn="l"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kumimoji="0" lang="nl-NL" sz="1200" baseline="0" dirty="0">
              <a:latin typeface="Arial" pitchFamily="34" charset="0"/>
            </a:endParaRPr>
          </a:p>
        </p:txBody>
      </p:sp>
      <p:pic>
        <p:nvPicPr>
          <p:cNvPr id="2050" name="Picture 2" descr="Logo_SVH_RGB_85%cyaan"/>
          <p:cNvPicPr>
            <a:picLocks noChangeAspect="1" noChangeArrowheads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4261465" y="5966654"/>
            <a:ext cx="630000" cy="62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hoek 7"/>
          <p:cNvSpPr/>
          <p:nvPr userDrawn="1"/>
        </p:nvSpPr>
        <p:spPr bwMode="auto">
          <a:xfrm>
            <a:off x="0" y="0"/>
            <a:ext cx="1800000" cy="1800000"/>
          </a:xfrm>
          <a:prstGeom prst="rect">
            <a:avLst/>
          </a:prstGeom>
          <a:solidFill>
            <a:srgbClr val="39AA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7" r:id="rId2"/>
    <p:sldLayoutId id="2147483663" r:id="rId3"/>
    <p:sldLayoutId id="2147483665" r:id="rId4"/>
    <p:sldLayoutId id="2147483676" r:id="rId5"/>
    <p:sldLayoutId id="2147483667" r:id="rId6"/>
    <p:sldLayoutId id="2147483668" r:id="rId7"/>
    <p:sldLayoutId id="2147483670" r:id="rId8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92C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92C6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92C6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92C6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92C6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92C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92C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92C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92C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0"/>
        </a:spcAft>
        <a:buClr>
          <a:srgbClr val="0092C6"/>
        </a:buClr>
        <a:buSzPct val="150000"/>
        <a:buFont typeface="Wingdings" pitchFamily="2" charset="2"/>
        <a:buChar char="§"/>
        <a:defRPr>
          <a:solidFill>
            <a:srgbClr val="00437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0"/>
        </a:spcAft>
        <a:buClr>
          <a:srgbClr val="0092C6"/>
        </a:buClr>
        <a:buSzPct val="150000"/>
        <a:buChar char="•"/>
        <a:defRPr>
          <a:solidFill>
            <a:srgbClr val="004376"/>
          </a:solidFill>
          <a:latin typeface="+mn-lt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Clr>
          <a:srgbClr val="0092C6"/>
        </a:buClr>
        <a:buChar char="-"/>
        <a:defRPr>
          <a:solidFill>
            <a:srgbClr val="004376"/>
          </a:solidFill>
          <a:latin typeface="+mn-lt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Clr>
          <a:srgbClr val="0092C6"/>
        </a:buClr>
        <a:buChar char="."/>
        <a:defRPr>
          <a:solidFill>
            <a:srgbClr val="004376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00437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00437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00437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00437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004376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assie.horeca.nl/video/15669/het_reageren_op_een_openlijke_regelovertreding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passie.horeca.nl/video/15658/het_reageren_op_een_verborgen_regelovertreding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assie.horeca.nl/video/18273/14336_Omgaan_met_lastige_gasten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assie.horeca.nl/video/15670/Het_voorstellen_van_jezelf_in_een_conflictsituatie" TargetMode="External"/><Relationship Id="rId2" Type="http://schemas.openxmlformats.org/officeDocument/2006/relationships/hyperlink" Target="http://passie.horeca.nl/video/15661/het_benaderen_van_lastige_gasten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passie.horeca.nl/video/15668/Het_op_afstand_houden_van_gasten_tijdens_een_conflictsituatie" TargetMode="External"/><Relationship Id="rId4" Type="http://schemas.openxmlformats.org/officeDocument/2006/relationships/hyperlink" Target="http://passie.horeca.nl/video/15660/Het_afzonderen_van_een_gast_in_een_conflictsituati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assie.horeca.nl/video/15666/Het_nee_verkopen_aan_een_gast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H3: Analoge communicatie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dirty="0" smtClean="0"/>
              <a:t>Interpretatie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Taalgebruik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Stemgebruik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Lichaamstaal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Kleding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Uiterlijk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Persoonlijke verzorging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25487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H4: Schema Nee-verkopen (vervolg)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810910"/>
              </p:ext>
            </p:extLst>
          </p:nvPr>
        </p:nvGraphicFramePr>
        <p:xfrm>
          <a:off x="2159000" y="1800225"/>
          <a:ext cx="65278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3900"/>
                <a:gridCol w="32639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Stap 5: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Bij geen medewerking</a:t>
                      </a:r>
                      <a:endParaRPr lang="nl-NL" dirty="0"/>
                    </a:p>
                  </a:txBody>
                  <a:tcPr>
                    <a:solidFill>
                      <a:srgbClr val="39AA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Stap 6: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Bij nog geen medewerking</a:t>
                      </a:r>
                      <a:endParaRPr lang="nl-NL" dirty="0"/>
                    </a:p>
                  </a:txBody>
                  <a:tcPr>
                    <a:solidFill>
                      <a:srgbClr val="39AA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Geef waarschuwing</a:t>
                      </a:r>
                      <a:r>
                        <a:rPr lang="nl-NL" dirty="0" smtClean="0"/>
                        <a:t/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(gele kaart)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óf direct eruit (met ontzegging)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óf direct ontzegging (buiten)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/>
                      </a:r>
                      <a:br>
                        <a:rPr lang="nl-NL" dirty="0" smtClean="0"/>
                      </a:br>
                      <a:r>
                        <a:rPr lang="nl-NL" b="1" dirty="0" smtClean="0"/>
                        <a:t>Stel voor de keuze</a:t>
                      </a:r>
                      <a:r>
                        <a:rPr lang="nl-NL" dirty="0" smtClean="0"/>
                        <a:t/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óf medewerking verlenen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óf genoemde sanctie wordt uitgevoerd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Voer sanctie uit</a:t>
                      </a:r>
                      <a:r>
                        <a:rPr lang="nl-NL" dirty="0" smtClean="0"/>
                        <a:t/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(rode kaart)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óf</a:t>
                      </a:r>
                      <a:r>
                        <a:rPr lang="nl-NL" baseline="0" dirty="0" smtClean="0"/>
                        <a:t> direct eruit (met ontzegging)</a:t>
                      </a:r>
                      <a:br>
                        <a:rPr lang="nl-NL" baseline="0" dirty="0" smtClean="0"/>
                      </a:br>
                      <a:r>
                        <a:rPr lang="nl-NL" baseline="0" dirty="0" smtClean="0"/>
                        <a:t>óf direct ontzegging (buiten)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2556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5736" y="530677"/>
            <a:ext cx="6527800" cy="954107"/>
          </a:xfrm>
        </p:spPr>
        <p:txBody>
          <a:bodyPr/>
          <a:lstStyle/>
          <a:p>
            <a:r>
              <a:rPr lang="nl-NL" dirty="0" smtClean="0">
                <a:hlinkClick r:id="rId2"/>
              </a:rPr>
              <a:t>H4: Schema Openlijke regelovertreding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5697309"/>
              </p:ext>
            </p:extLst>
          </p:nvPr>
        </p:nvGraphicFramePr>
        <p:xfrm>
          <a:off x="2159000" y="1791659"/>
          <a:ext cx="5626967" cy="2950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746647"/>
              </a:tblGrid>
              <a:tr h="468636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Stap 1. </a:t>
                      </a:r>
                      <a:br>
                        <a:rPr lang="nl-NL" sz="1400" dirty="0" smtClean="0"/>
                      </a:br>
                      <a:r>
                        <a:rPr lang="nl-NL" sz="1400" dirty="0" smtClean="0"/>
                        <a:t>Afweging maken</a:t>
                      </a:r>
                      <a:endParaRPr lang="nl-NL" sz="1400" dirty="0"/>
                    </a:p>
                  </a:txBody>
                  <a:tcPr>
                    <a:solidFill>
                      <a:srgbClr val="39A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  <a:t>Stap 3. </a:t>
                      </a:r>
                      <a:b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  <a:t>Geef ruimte voor een reactie</a:t>
                      </a:r>
                    </a:p>
                  </a:txBody>
                  <a:tcPr>
                    <a:solidFill>
                      <a:srgbClr val="39AAE2"/>
                    </a:solidFill>
                  </a:tcPr>
                </a:tc>
              </a:tr>
              <a:tr h="755501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dirty="0" smtClean="0"/>
                        <a:t>Welke regelovertreding?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dirty="0" smtClean="0"/>
                        <a:t>Doel bepalen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dirty="0" smtClean="0"/>
                        <a:t>Wanneer optreden?</a:t>
                      </a:r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/>
                        <a:t>óf A1-gedrag</a:t>
                      </a:r>
                      <a:br>
                        <a:rPr lang="nl-NL" sz="1400" dirty="0" smtClean="0"/>
                      </a:br>
                      <a:r>
                        <a:rPr lang="nl-NL" sz="1400" dirty="0" smtClean="0"/>
                        <a:t>óf</a:t>
                      </a:r>
                      <a:r>
                        <a:rPr lang="nl-NL" sz="1400" baseline="0" dirty="0" smtClean="0"/>
                        <a:t> B1-gedrag</a:t>
                      </a:r>
                      <a:endParaRPr lang="nl-NL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/>
                        <a:t>óf</a:t>
                      </a:r>
                      <a:r>
                        <a:rPr lang="nl-NL" sz="1400" baseline="0" dirty="0" smtClean="0"/>
                        <a:t> B2-gedrag</a:t>
                      </a:r>
                      <a:endParaRPr lang="nl-NL" sz="1400" dirty="0" smtClean="0"/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636">
                <a:tc>
                  <a:txBody>
                    <a:bodyPr/>
                    <a:lstStyle/>
                    <a:p>
                      <a: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  <a:t>Stap 2. </a:t>
                      </a:r>
                      <a:b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  <a:t>Gesprek openen </a:t>
                      </a:r>
                      <a:endParaRPr lang="nl-NL" sz="14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A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  <a:t>Stap 4. </a:t>
                      </a:r>
                      <a:b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  <a:t>Ombuigen van reactie</a:t>
                      </a: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AAE2"/>
                    </a:solidFill>
                  </a:tcPr>
                </a:tc>
              </a:tr>
              <a:tr h="1096696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dirty="0" smtClean="0"/>
                        <a:t>Beschrijf</a:t>
                      </a:r>
                      <a:r>
                        <a:rPr lang="nl-NL" sz="1400" baseline="0" dirty="0" smtClean="0"/>
                        <a:t> gedrag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baseline="0" dirty="0" smtClean="0"/>
                        <a:t>Geef regelovertreding aan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b="0" dirty="0" smtClean="0"/>
                        <a:t>Vraag medewerking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dirty="0" smtClean="0"/>
                        <a:t>óf overtreding beëindigen</a:t>
                      </a:r>
                      <a:br>
                        <a:rPr lang="nl-NL" sz="1400" dirty="0" smtClean="0"/>
                      </a:br>
                      <a:r>
                        <a:rPr lang="nl-NL" sz="1400" dirty="0" smtClean="0"/>
                        <a:t>óf overtreding niet herhalen</a:t>
                      </a:r>
                      <a:endParaRPr lang="nl-NL" sz="1400" dirty="0"/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b="0" dirty="0" smtClean="0"/>
                        <a:t>Toon begrip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b="0" dirty="0" smtClean="0"/>
                        <a:t>Geef argumenten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b="0" dirty="0" smtClean="0"/>
                        <a:t>Vraag nogmaals medewerking</a:t>
                      </a:r>
                      <a:r>
                        <a:rPr lang="nl-NL" sz="1400" dirty="0" smtClean="0"/>
                        <a:t/>
                      </a:r>
                      <a:br>
                        <a:rPr lang="nl-NL" sz="1400" dirty="0" smtClean="0"/>
                      </a:br>
                      <a:r>
                        <a:rPr lang="nl-NL" sz="1400" dirty="0" smtClean="0"/>
                        <a:t/>
                      </a:r>
                      <a:br>
                        <a:rPr lang="nl-NL" sz="1400" dirty="0" smtClean="0"/>
                      </a:br>
                      <a:endParaRPr lang="nl-NL" sz="1400" dirty="0"/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4240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9000" y="530677"/>
            <a:ext cx="6527800" cy="954107"/>
          </a:xfrm>
        </p:spPr>
        <p:txBody>
          <a:bodyPr/>
          <a:lstStyle/>
          <a:p>
            <a:r>
              <a:rPr lang="nl-NL" dirty="0" smtClean="0"/>
              <a:t>H4: Schema </a:t>
            </a:r>
            <a:r>
              <a:rPr lang="nl-NL" dirty="0"/>
              <a:t>Openlijke </a:t>
            </a:r>
            <a:r>
              <a:rPr lang="nl-NL" dirty="0" smtClean="0"/>
              <a:t>regelovertreding (</a:t>
            </a:r>
            <a:r>
              <a:rPr lang="nl-NL" dirty="0"/>
              <a:t>vervolg</a:t>
            </a:r>
            <a:r>
              <a:rPr lang="nl-NL" dirty="0" smtClean="0"/>
              <a:t>)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7567906"/>
              </p:ext>
            </p:extLst>
          </p:nvPr>
        </p:nvGraphicFramePr>
        <p:xfrm>
          <a:off x="2159000" y="1814657"/>
          <a:ext cx="5626967" cy="2381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746647"/>
              </a:tblGrid>
              <a:tr h="282284">
                <a:tc>
                  <a:txBody>
                    <a:bodyPr/>
                    <a:lstStyle/>
                    <a:p>
                      <a:r>
                        <a:rPr lang="nl-NL" sz="1400" i="0" dirty="0" smtClean="0"/>
                        <a:t>Stap</a:t>
                      </a:r>
                      <a:r>
                        <a:rPr lang="nl-NL" sz="1400" i="0" baseline="0" dirty="0" smtClean="0"/>
                        <a:t> 5. </a:t>
                      </a:r>
                      <a:br>
                        <a:rPr lang="nl-NL" sz="1400" i="0" baseline="0" dirty="0" smtClean="0"/>
                      </a:br>
                      <a:r>
                        <a:rPr lang="nl-NL" sz="1400" i="0" dirty="0" smtClean="0"/>
                        <a:t>Bij geen medewerking</a:t>
                      </a:r>
                      <a:endParaRPr lang="nl-NL" sz="1400" i="0" dirty="0"/>
                    </a:p>
                  </a:txBody>
                  <a:tcPr>
                    <a:solidFill>
                      <a:srgbClr val="39A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i="0" baseline="0" dirty="0" smtClean="0">
                          <a:solidFill>
                            <a:schemeClr val="bg1"/>
                          </a:solidFill>
                        </a:rPr>
                        <a:t>Stap 6. </a:t>
                      </a:r>
                      <a:br>
                        <a:rPr lang="nl-NL" sz="1400" b="1" i="0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NL" sz="1400" b="1" i="0" baseline="0" dirty="0" smtClean="0">
                          <a:solidFill>
                            <a:schemeClr val="bg1"/>
                          </a:solidFill>
                        </a:rPr>
                        <a:t>Bij nog geen medewerking</a:t>
                      </a:r>
                    </a:p>
                  </a:txBody>
                  <a:tcPr>
                    <a:solidFill>
                      <a:srgbClr val="39AAE2"/>
                    </a:solidFill>
                  </a:tcPr>
                </a:tc>
              </a:tr>
              <a:tr h="1863075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b="1" dirty="0" smtClean="0"/>
                        <a:t>Geef waarschuwin</a:t>
                      </a:r>
                      <a:r>
                        <a:rPr lang="nl-NL" sz="1400" dirty="0" smtClean="0"/>
                        <a:t>g (gele kaart)</a:t>
                      </a:r>
                      <a:br>
                        <a:rPr lang="nl-NL" sz="1400" dirty="0" smtClean="0"/>
                      </a:br>
                      <a:r>
                        <a:rPr lang="nl-NL" sz="1400" dirty="0" smtClean="0"/>
                        <a:t>óf direct eruit (met ontzegging)</a:t>
                      </a:r>
                      <a:br>
                        <a:rPr lang="nl-NL" sz="1400" dirty="0" smtClean="0"/>
                      </a:br>
                      <a:r>
                        <a:rPr lang="nl-NL" sz="1400" dirty="0" smtClean="0"/>
                        <a:t>óf direct ontzegging (buiten)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nl-NL" sz="1400" dirty="0" smtClean="0"/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b="1" dirty="0" smtClean="0"/>
                        <a:t>Stel voor de keuze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dirty="0" smtClean="0"/>
                        <a:t>óf medewerking verlenen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dirty="0" smtClean="0"/>
                        <a:t>óf genoemde sanctie wordt uitgevoerd.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b="1" dirty="0" smtClean="0"/>
                        <a:t>Voer sanctie uit</a:t>
                      </a:r>
                      <a:r>
                        <a:rPr lang="nl-NL" sz="1400" dirty="0" smtClean="0"/>
                        <a:t/>
                      </a:r>
                      <a:br>
                        <a:rPr lang="nl-NL" sz="1400" dirty="0" smtClean="0"/>
                      </a:br>
                      <a:r>
                        <a:rPr lang="nl-NL" sz="1400" dirty="0" smtClean="0"/>
                        <a:t>(rode kaart)</a:t>
                      </a:r>
                      <a:br>
                        <a:rPr lang="nl-NL" sz="1400" dirty="0" smtClean="0"/>
                      </a:br>
                      <a:r>
                        <a:rPr lang="nl-NL" sz="1400" dirty="0" smtClean="0"/>
                        <a:t>óf</a:t>
                      </a:r>
                      <a:r>
                        <a:rPr lang="nl-NL" sz="1400" baseline="0" dirty="0" smtClean="0"/>
                        <a:t> direct eruit (met ontzegging)</a:t>
                      </a:r>
                      <a:br>
                        <a:rPr lang="nl-NL" sz="1400" baseline="0" dirty="0" smtClean="0"/>
                      </a:br>
                      <a:r>
                        <a:rPr lang="nl-NL" sz="1400" baseline="0" dirty="0" smtClean="0"/>
                        <a:t>óf direct ontzegging (buiten)</a:t>
                      </a:r>
                      <a:endParaRPr lang="nl-NL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962341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5736" y="530677"/>
            <a:ext cx="6527800" cy="954107"/>
          </a:xfrm>
        </p:spPr>
        <p:txBody>
          <a:bodyPr/>
          <a:lstStyle/>
          <a:p>
            <a:r>
              <a:rPr lang="nl-NL" dirty="0">
                <a:hlinkClick r:id="rId2"/>
              </a:rPr>
              <a:t>H4: Schema </a:t>
            </a:r>
            <a:r>
              <a:rPr lang="nl-NL" dirty="0" smtClean="0">
                <a:hlinkClick r:id="rId2"/>
              </a:rPr>
              <a:t>Verborgen regelovertreding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2795511"/>
              </p:ext>
            </p:extLst>
          </p:nvPr>
        </p:nvGraphicFramePr>
        <p:xfrm>
          <a:off x="2159000" y="1832493"/>
          <a:ext cx="5626967" cy="2936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746647"/>
              </a:tblGrid>
              <a:tr h="490694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Stap 1. </a:t>
                      </a:r>
                      <a:br>
                        <a:rPr lang="nl-NL" sz="1400" dirty="0" smtClean="0"/>
                      </a:br>
                      <a:r>
                        <a:rPr lang="nl-NL" sz="1400" dirty="0" smtClean="0"/>
                        <a:t>Afweging maken</a:t>
                      </a:r>
                      <a:endParaRPr lang="nl-NL" sz="1400" dirty="0"/>
                    </a:p>
                  </a:txBody>
                  <a:tcPr>
                    <a:solidFill>
                      <a:srgbClr val="39A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  <a:t>Stap 3. </a:t>
                      </a:r>
                      <a:b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  <a:t>Geef ruimte voor een reactie</a:t>
                      </a:r>
                    </a:p>
                  </a:txBody>
                  <a:tcPr>
                    <a:solidFill>
                      <a:srgbClr val="39AAE2"/>
                    </a:solidFill>
                  </a:tcPr>
                </a:tc>
              </a:tr>
              <a:tr h="742409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dirty="0" smtClean="0"/>
                        <a:t>Welke regelovertreding?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dirty="0" smtClean="0"/>
                        <a:t>Doel bepalen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dirty="0" smtClean="0"/>
                        <a:t>Wanneer optreden?</a:t>
                      </a:r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/>
                        <a:t>A2-gedrag</a:t>
                      </a:r>
                      <a:br>
                        <a:rPr lang="nl-NL" sz="1400" dirty="0" smtClean="0"/>
                      </a:br>
                      <a:endParaRPr lang="nl-NL" sz="1400" dirty="0"/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694">
                <a:tc>
                  <a:txBody>
                    <a:bodyPr/>
                    <a:lstStyle/>
                    <a:p>
                      <a: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  <a:t>Stap 2. </a:t>
                      </a:r>
                      <a:b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  <a:t>Gesprek openen </a:t>
                      </a:r>
                      <a:endParaRPr lang="nl-NL" sz="14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A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  <a:t>Stap 4. </a:t>
                      </a:r>
                      <a:b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NL" sz="1400" b="1" baseline="0" dirty="0" smtClean="0">
                          <a:solidFill>
                            <a:schemeClr val="bg1"/>
                          </a:solidFill>
                        </a:rPr>
                        <a:t>Ombuigen van reactie</a:t>
                      </a: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AAE2"/>
                    </a:solidFill>
                  </a:tcPr>
                </a:tc>
              </a:tr>
              <a:tr h="1096846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dirty="0" smtClean="0"/>
                        <a:t>Beschrijf</a:t>
                      </a:r>
                      <a:r>
                        <a:rPr lang="nl-NL" sz="1400" baseline="0" dirty="0" smtClean="0"/>
                        <a:t> aanwijzingen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baseline="0" dirty="0" smtClean="0"/>
                        <a:t>Geef vermoeden aan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b="0" dirty="0" smtClean="0"/>
                        <a:t>Geef regel</a:t>
                      </a:r>
                      <a:r>
                        <a:rPr lang="nl-NL" sz="1400" b="0" baseline="0" dirty="0" smtClean="0"/>
                        <a:t> aan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b="0" baseline="0" dirty="0" smtClean="0"/>
                        <a:t>Geef waarschuwing (gele kaart)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b="0" baseline="0" dirty="0" smtClean="0"/>
                        <a:t>Bij herhaling eruit</a:t>
                      </a:r>
                      <a:endParaRPr lang="nl-NL" sz="1400" dirty="0"/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b="0" dirty="0" smtClean="0"/>
                        <a:t>Toon begrip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b="0" dirty="0" smtClean="0"/>
                        <a:t>Geef argumenten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b="0" dirty="0" smtClean="0"/>
                        <a:t>Geef nogmaals waarschuwing</a:t>
                      </a:r>
                      <a:r>
                        <a:rPr lang="nl-NL" sz="1400" dirty="0" smtClean="0"/>
                        <a:t/>
                      </a:r>
                      <a:br>
                        <a:rPr lang="nl-NL" sz="1400" dirty="0" smtClean="0"/>
                      </a:br>
                      <a:r>
                        <a:rPr lang="nl-NL" sz="1400" dirty="0" smtClean="0"/>
                        <a:t/>
                      </a:r>
                      <a:br>
                        <a:rPr lang="nl-NL" sz="1400" dirty="0" smtClean="0"/>
                      </a:br>
                      <a:endParaRPr lang="nl-NL" sz="1400" dirty="0"/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082517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5736" y="530677"/>
            <a:ext cx="6527800" cy="954107"/>
          </a:xfrm>
        </p:spPr>
        <p:txBody>
          <a:bodyPr/>
          <a:lstStyle/>
          <a:p>
            <a:r>
              <a:rPr lang="nl-NL" dirty="0"/>
              <a:t>H4: Schema </a:t>
            </a:r>
            <a:r>
              <a:rPr lang="nl-NL" dirty="0" smtClean="0"/>
              <a:t>Verborgen regelovertreding (vervolg)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557745"/>
              </p:ext>
            </p:extLst>
          </p:nvPr>
        </p:nvGraphicFramePr>
        <p:xfrm>
          <a:off x="2159000" y="1700808"/>
          <a:ext cx="5626967" cy="1342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746647"/>
              </a:tblGrid>
              <a:tr h="472231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Stap 5. </a:t>
                      </a:r>
                      <a:br>
                        <a:rPr lang="nl-NL" sz="1400" dirty="0" smtClean="0"/>
                      </a:br>
                      <a:r>
                        <a:rPr lang="nl-NL" sz="1400" dirty="0" smtClean="0"/>
                        <a:t>Bij herhaling overtreding </a:t>
                      </a:r>
                      <a:endParaRPr lang="nl-NL" sz="1400" dirty="0"/>
                    </a:p>
                  </a:txBody>
                  <a:tcPr>
                    <a:solidFill>
                      <a:srgbClr val="39A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4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nl-NL" sz="1400" dirty="0"/>
                    </a:p>
                  </a:txBody>
                  <a:tcPr>
                    <a:solidFill>
                      <a:srgbClr val="39AAE2"/>
                    </a:solidFill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nl-NL" sz="1400" dirty="0" smtClean="0"/>
                        <a:t>Voer sanctie</a:t>
                      </a:r>
                      <a:r>
                        <a:rPr lang="nl-NL" sz="1400" baseline="0" dirty="0" smtClean="0"/>
                        <a:t> uit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nl-NL" sz="1400" dirty="0" smtClean="0"/>
                        <a:t>(rode kaart)</a:t>
                      </a:r>
                      <a:br>
                        <a:rPr lang="nl-NL" sz="1400" dirty="0" smtClean="0"/>
                      </a:br>
                      <a:r>
                        <a:rPr lang="nl-NL" sz="1400" baseline="0" dirty="0" smtClean="0"/>
                        <a:t>direct eruit (met ontzegging)</a:t>
                      </a:r>
                      <a:endParaRPr lang="nl-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/>
                        <a:t/>
                      </a:r>
                      <a:br>
                        <a:rPr lang="nl-NL" sz="1400" dirty="0" smtClean="0"/>
                      </a:br>
                      <a:endParaRPr lang="nl-NL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65133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9000" y="540000"/>
            <a:ext cx="6527800" cy="523220"/>
          </a:xfrm>
        </p:spPr>
        <p:txBody>
          <a:bodyPr/>
          <a:lstStyle/>
          <a:p>
            <a:r>
              <a:rPr lang="nl-NL" dirty="0"/>
              <a:t>H4: Schema Omgaan met klachten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024747"/>
              </p:ext>
            </p:extLst>
          </p:nvPr>
        </p:nvGraphicFramePr>
        <p:xfrm>
          <a:off x="2159000" y="1814657"/>
          <a:ext cx="6527799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832"/>
                <a:gridCol w="2880320"/>
                <a:gridCol w="2746647"/>
              </a:tblGrid>
              <a:tr h="292003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Stap 1.</a:t>
                      </a:r>
                      <a:endParaRPr lang="nl-NL" sz="1400" dirty="0"/>
                    </a:p>
                  </a:txBody>
                  <a:tcPr>
                    <a:solidFill>
                      <a:srgbClr val="39AA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Stap 1. </a:t>
                      </a:r>
                      <a:br>
                        <a:rPr lang="nl-NL" sz="1400" dirty="0" smtClean="0"/>
                      </a:br>
                      <a:r>
                        <a:rPr lang="nl-NL" sz="1400" dirty="0" smtClean="0"/>
                        <a:t>Afweging maken</a:t>
                      </a:r>
                      <a:endParaRPr lang="nl-NL" sz="1400" dirty="0"/>
                    </a:p>
                  </a:txBody>
                  <a:tcPr>
                    <a:solidFill>
                      <a:srgbClr val="39AA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Stap 2. </a:t>
                      </a:r>
                      <a:br>
                        <a:rPr lang="nl-NL" sz="1400" dirty="0" smtClean="0"/>
                      </a:br>
                      <a:r>
                        <a:rPr lang="nl-NL" sz="1400" dirty="0" smtClean="0"/>
                        <a:t>Gesprek openen</a:t>
                      </a:r>
                      <a:r>
                        <a:rPr lang="nl-NL" sz="1400" baseline="0" dirty="0" smtClean="0"/>
                        <a:t> </a:t>
                      </a:r>
                      <a:endParaRPr lang="nl-NL" sz="1400" dirty="0"/>
                    </a:p>
                  </a:txBody>
                  <a:tcPr>
                    <a:solidFill>
                      <a:srgbClr val="39AAE2"/>
                    </a:solidFill>
                  </a:tcPr>
                </a:tc>
              </a:tr>
              <a:tr h="905209"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nl-N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Klacht gegrond/ongegrond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nl-N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Klacht zelf afhandelen of overdragen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nl-N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Toon begrip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nl-N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Biedt excuses aan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nl-N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Geef oplossing aan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nl-N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Compenseer klacht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116288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9000" y="540000"/>
            <a:ext cx="6877496" cy="523220"/>
          </a:xfrm>
        </p:spPr>
        <p:txBody>
          <a:bodyPr/>
          <a:lstStyle/>
          <a:p>
            <a:r>
              <a:rPr lang="nl-NL" dirty="0" smtClean="0">
                <a:hlinkClick r:id="rId2"/>
              </a:rPr>
              <a:t>H3: Contact maken bij regelhandhaving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dirty="0" smtClean="0"/>
              <a:t>Oogcontact maken met de gast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Voorstellen aan de gast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Afzonderen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Afstand houden van de gast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64621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Video’s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800000"/>
            <a:ext cx="8579296" cy="3986454"/>
          </a:xfrm>
        </p:spPr>
        <p:txBody>
          <a:bodyPr/>
          <a:lstStyle/>
          <a:p>
            <a:r>
              <a:rPr lang="nl-NL" u="sng" dirty="0">
                <a:hlinkClick r:id="rId2"/>
              </a:rPr>
              <a:t>http://passie.horeca.nl/video/15661/het_benaderen_van_lastige_gasten</a:t>
            </a:r>
            <a:r>
              <a:rPr lang="nl-NL" dirty="0"/>
              <a:t/>
            </a:r>
            <a:br>
              <a:rPr lang="nl-NL" dirty="0"/>
            </a:br>
            <a:endParaRPr lang="nl-NL" dirty="0" smtClean="0"/>
          </a:p>
          <a:p>
            <a:r>
              <a:rPr lang="nl-NL" u="sng" dirty="0" smtClean="0">
                <a:hlinkClick r:id="rId3"/>
              </a:rPr>
              <a:t>http</a:t>
            </a:r>
            <a:r>
              <a:rPr lang="nl-NL" u="sng" dirty="0">
                <a:hlinkClick r:id="rId3"/>
              </a:rPr>
              <a:t>://passie.horeca.nl/video/15670/Het_voorstellen_van_jezelf_in_een_conflictsituatie</a:t>
            </a:r>
            <a:r>
              <a:rPr lang="nl-NL" dirty="0"/>
              <a:t/>
            </a:r>
            <a:br>
              <a:rPr lang="nl-NL" dirty="0"/>
            </a:br>
            <a:endParaRPr lang="nl-NL" dirty="0" smtClean="0"/>
          </a:p>
          <a:p>
            <a:r>
              <a:rPr lang="nl-NL" u="sng" dirty="0" smtClean="0">
                <a:hlinkClick r:id="rId4"/>
              </a:rPr>
              <a:t>http</a:t>
            </a:r>
            <a:r>
              <a:rPr lang="nl-NL" u="sng" dirty="0">
                <a:hlinkClick r:id="rId4"/>
              </a:rPr>
              <a:t>://passie.horeca.nl/video/15660/Het_afzonderen_van_een_gast_in_een_conflictsituatie</a:t>
            </a:r>
            <a:r>
              <a:rPr lang="nl-NL" dirty="0"/>
              <a:t/>
            </a:r>
            <a:br>
              <a:rPr lang="nl-NL" dirty="0"/>
            </a:br>
            <a:endParaRPr lang="nl-NL" dirty="0" smtClean="0"/>
          </a:p>
          <a:p>
            <a:r>
              <a:rPr lang="nl-NL" u="sng" dirty="0" smtClean="0">
                <a:hlinkClick r:id="rId5"/>
              </a:rPr>
              <a:t>http</a:t>
            </a:r>
            <a:r>
              <a:rPr lang="nl-NL" u="sng" dirty="0">
                <a:hlinkClick r:id="rId5"/>
              </a:rPr>
              <a:t>://</a:t>
            </a:r>
            <a:r>
              <a:rPr lang="nl-NL" u="sng" dirty="0" smtClean="0">
                <a:hlinkClick r:id="rId5"/>
              </a:rPr>
              <a:t>passie.horeca.nl/video/15668/Het_op_afstand_houden_van_gasten_tijdens_een_conflictsituatie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16765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H3: Soorten risicogedrag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dirty="0"/>
              <a:t>Tegenwerkend </a:t>
            </a:r>
            <a:r>
              <a:rPr lang="nl-NL" dirty="0" smtClean="0"/>
              <a:t>gedrag (A/B-gedrag)</a:t>
            </a:r>
            <a:endParaRPr lang="nl-NL" dirty="0"/>
          </a:p>
          <a:p>
            <a:pPr>
              <a:lnSpc>
                <a:spcPct val="150000"/>
              </a:lnSpc>
            </a:pPr>
            <a:r>
              <a:rPr lang="nl-NL" dirty="0"/>
              <a:t>Agressief </a:t>
            </a:r>
            <a:r>
              <a:rPr lang="nl-NL" dirty="0" smtClean="0"/>
              <a:t>gedrag (C-gedrag)</a:t>
            </a:r>
            <a:endParaRPr lang="nl-NL" dirty="0"/>
          </a:p>
          <a:p>
            <a:pPr>
              <a:lnSpc>
                <a:spcPct val="150000"/>
              </a:lnSpc>
            </a:pPr>
            <a:r>
              <a:rPr lang="nl-NL" dirty="0"/>
              <a:t>Gewelddadig </a:t>
            </a:r>
            <a:r>
              <a:rPr lang="nl-NL" dirty="0" smtClean="0"/>
              <a:t>gedrag (D-gedrag)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Groepsgedrag</a:t>
            </a:r>
            <a:endParaRPr lang="nl-NL" dirty="0"/>
          </a:p>
          <a:p>
            <a:pPr>
              <a:lnSpc>
                <a:spcPct val="150000"/>
              </a:lnSpc>
            </a:pPr>
            <a:r>
              <a:rPr lang="nl-NL" dirty="0"/>
              <a:t>Crimineel </a:t>
            </a:r>
            <a:r>
              <a:rPr lang="nl-NL" dirty="0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37393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H3: Soorten A/B-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A1- gedrag: aanvoeren van excuses</a:t>
            </a:r>
          </a:p>
          <a:p>
            <a:endParaRPr lang="nl-NL" dirty="0" smtClean="0"/>
          </a:p>
          <a:p>
            <a:r>
              <a:rPr lang="nl-NL" dirty="0" smtClean="0"/>
              <a:t>A2-gedrag: gedrag ontkennen</a:t>
            </a:r>
          </a:p>
          <a:p>
            <a:endParaRPr lang="nl-NL" dirty="0" smtClean="0"/>
          </a:p>
          <a:p>
            <a:r>
              <a:rPr lang="nl-NL" dirty="0" smtClean="0"/>
              <a:t>B1-gedrag: geven van kritiek op regel of beleid</a:t>
            </a:r>
          </a:p>
          <a:p>
            <a:endParaRPr lang="nl-NL" dirty="0" smtClean="0"/>
          </a:p>
          <a:p>
            <a:r>
              <a:rPr lang="nl-NL" dirty="0" smtClean="0"/>
              <a:t>B2-gedrag: geven van kritiek op de regelhandhaving of op de uitvoering van de sanctie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79852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H3: Soorten C-gedrag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dirty="0"/>
              <a:t>Treiteren</a:t>
            </a:r>
          </a:p>
          <a:p>
            <a:pPr>
              <a:lnSpc>
                <a:spcPct val="150000"/>
              </a:lnSpc>
            </a:pPr>
            <a:r>
              <a:rPr lang="nl-NL" dirty="0"/>
              <a:t>Uitdagen tot gevecht</a:t>
            </a:r>
          </a:p>
          <a:p>
            <a:pPr>
              <a:lnSpc>
                <a:spcPct val="150000"/>
              </a:lnSpc>
            </a:pPr>
            <a:r>
              <a:rPr lang="nl-NL" dirty="0"/>
              <a:t>Uitschelden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Seksuele intimidatie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03917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H3: Soorten D-gedrag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dirty="0" smtClean="0"/>
              <a:t>Bedreiging met geweld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Toepassen van geweld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03648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9000" y="540000"/>
            <a:ext cx="6527800" cy="523220"/>
          </a:xfrm>
        </p:spPr>
        <p:txBody>
          <a:bodyPr/>
          <a:lstStyle/>
          <a:p>
            <a:r>
              <a:rPr lang="nl-NL" dirty="0" smtClean="0"/>
              <a:t>H3: Achtergronden van risicogedrag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9100" indent="-419100">
              <a:lnSpc>
                <a:spcPct val="150000"/>
              </a:lnSpc>
              <a:buFont typeface="Monotype Sorts" pitchFamily="2" charset="2"/>
              <a:buAutoNum type="arabicPeriod"/>
            </a:pPr>
            <a:r>
              <a:rPr lang="nl-NL" dirty="0"/>
              <a:t>Persoonlijke </a:t>
            </a:r>
            <a:r>
              <a:rPr lang="nl-NL" dirty="0" smtClean="0"/>
              <a:t>achtergronden</a:t>
            </a:r>
            <a:endParaRPr lang="nl-NL" dirty="0"/>
          </a:p>
          <a:p>
            <a:pPr marL="419100" indent="-419100">
              <a:lnSpc>
                <a:spcPct val="150000"/>
              </a:lnSpc>
              <a:buFont typeface="Monotype Sorts" pitchFamily="2" charset="2"/>
              <a:buAutoNum type="arabicPeriod"/>
            </a:pPr>
            <a:r>
              <a:rPr lang="nl-NL" dirty="0"/>
              <a:t>Persoonlijke </a:t>
            </a:r>
            <a:r>
              <a:rPr lang="nl-NL" dirty="0" smtClean="0"/>
              <a:t>omstandigheden</a:t>
            </a:r>
            <a:endParaRPr lang="nl-NL" dirty="0"/>
          </a:p>
          <a:p>
            <a:pPr marL="419100" indent="-419100">
              <a:lnSpc>
                <a:spcPct val="150000"/>
              </a:lnSpc>
              <a:buFont typeface="Monotype Sorts" pitchFamily="2" charset="2"/>
              <a:buAutoNum type="arabicPeriod"/>
            </a:pPr>
            <a:r>
              <a:rPr lang="nl-NL" dirty="0"/>
              <a:t>Omgevingsfactoren</a:t>
            </a:r>
          </a:p>
          <a:p>
            <a:pPr marL="419100" indent="-419100">
              <a:lnSpc>
                <a:spcPct val="150000"/>
              </a:lnSpc>
              <a:buFont typeface="Monotype Sorts" pitchFamily="2" charset="2"/>
              <a:buAutoNum type="arabicPeriod"/>
            </a:pPr>
            <a:r>
              <a:rPr lang="nl-NL" dirty="0"/>
              <a:t>Culturele verschillen</a:t>
            </a:r>
          </a:p>
          <a:p>
            <a:pPr marL="419100" indent="-419100">
              <a:lnSpc>
                <a:spcPct val="150000"/>
              </a:lnSpc>
              <a:buFont typeface="Monotype Sorts" pitchFamily="2" charset="2"/>
              <a:buAutoNum type="arabicPeriod"/>
            </a:pPr>
            <a:r>
              <a:rPr lang="nl-NL" dirty="0" smtClean="0"/>
              <a:t>Maatschappelijke veranderingen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09313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9000" y="540000"/>
            <a:ext cx="6527800" cy="523220"/>
          </a:xfrm>
        </p:spPr>
        <p:txBody>
          <a:bodyPr/>
          <a:lstStyle/>
          <a:p>
            <a:r>
              <a:rPr lang="nl-NL" dirty="0">
                <a:hlinkClick r:id="rId2"/>
              </a:rPr>
              <a:t>H4: Schema </a:t>
            </a:r>
            <a:r>
              <a:rPr lang="nl-NL" dirty="0" smtClean="0">
                <a:hlinkClick r:id="rId2"/>
              </a:rPr>
              <a:t>Nee-verkopen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943831"/>
              </p:ext>
            </p:extLst>
          </p:nvPr>
        </p:nvGraphicFramePr>
        <p:xfrm>
          <a:off x="2123728" y="1484784"/>
          <a:ext cx="65278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3900"/>
                <a:gridCol w="32639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Stap 1: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Afweging maken</a:t>
                      </a:r>
                      <a:endParaRPr lang="nl-NL" dirty="0"/>
                    </a:p>
                  </a:txBody>
                  <a:tcPr>
                    <a:solidFill>
                      <a:srgbClr val="39AA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Stap 3: 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Geef</a:t>
                      </a:r>
                      <a:r>
                        <a:rPr lang="nl-NL" baseline="0" dirty="0" smtClean="0"/>
                        <a:t> ruimte voor een reactie</a:t>
                      </a:r>
                      <a:endParaRPr lang="nl-NL" dirty="0"/>
                    </a:p>
                  </a:txBody>
                  <a:tcPr>
                    <a:solidFill>
                      <a:srgbClr val="39AA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Welke regel handhaven?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Uitzondering maken?</a:t>
                      </a:r>
                      <a:endParaRPr lang="nl-NL" dirty="0"/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óf</a:t>
                      </a:r>
                      <a:r>
                        <a:rPr lang="nl-NL" baseline="0" dirty="0" smtClean="0"/>
                        <a:t> A1-gedrag</a:t>
                      </a:r>
                      <a:br>
                        <a:rPr lang="nl-NL" baseline="0" dirty="0" smtClean="0"/>
                      </a:br>
                      <a:r>
                        <a:rPr lang="nl-NL" baseline="0" dirty="0" smtClean="0"/>
                        <a:t>óf B1-gedrag</a:t>
                      </a:r>
                      <a:endParaRPr lang="nl-NL" dirty="0"/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>
                          <a:solidFill>
                            <a:schemeClr val="bg1"/>
                          </a:solidFill>
                        </a:rPr>
                        <a:t>Stap 2:</a:t>
                      </a:r>
                      <a:br>
                        <a:rPr lang="nl-NL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NL" b="1" dirty="0" smtClean="0">
                          <a:solidFill>
                            <a:schemeClr val="bg1"/>
                          </a:solidFill>
                        </a:rPr>
                        <a:t>Gesprek </a:t>
                      </a:r>
                      <a:r>
                        <a:rPr lang="nl-NL" b="1" smtClean="0">
                          <a:solidFill>
                            <a:schemeClr val="bg1"/>
                          </a:solidFill>
                        </a:rPr>
                        <a:t>openen </a:t>
                      </a:r>
                      <a:endParaRPr lang="nl-N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AA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 dirty="0" smtClean="0">
                          <a:solidFill>
                            <a:schemeClr val="bg1"/>
                          </a:solidFill>
                        </a:rPr>
                        <a:t>Stap 4:</a:t>
                      </a:r>
                      <a:br>
                        <a:rPr lang="nl-NL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NL" b="1" dirty="0" smtClean="0">
                          <a:solidFill>
                            <a:schemeClr val="bg1"/>
                          </a:solidFill>
                        </a:rPr>
                        <a:t>Ombuigen van de reactie</a:t>
                      </a:r>
                      <a:endParaRPr lang="nl-N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AA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Toon inzicht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Geef regel aan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Bied alternatief of vraag ‘nee’ te accepteren</a:t>
                      </a:r>
                      <a:endParaRPr lang="nl-NL" dirty="0"/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Toon begrip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Geef argumenten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/>
                      </a:r>
                      <a:br>
                        <a:rPr lang="nl-NL" dirty="0" smtClean="0"/>
                      </a:br>
                      <a:r>
                        <a:rPr lang="nl-NL" b="1" dirty="0" smtClean="0"/>
                        <a:t>Vraag medewerking</a:t>
                      </a:r>
                      <a:r>
                        <a:rPr lang="nl-NL" dirty="0" smtClean="0"/>
                        <a:t/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óf ‘nee’ accepteren</a:t>
                      </a:r>
                      <a:br>
                        <a:rPr lang="nl-NL" dirty="0" smtClean="0"/>
                      </a:br>
                      <a:r>
                        <a:rPr lang="nl-NL" dirty="0" smtClean="0"/>
                        <a:t>óf alternatief accepteren</a:t>
                      </a:r>
                      <a:endParaRPr lang="nl-NL" dirty="0"/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0061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VH Corporate">
  <a:themeElements>
    <a:clrScheme name="SVH algemeen">
      <a:dk1>
        <a:srgbClr val="004376"/>
      </a:dk1>
      <a:lt1>
        <a:srgbClr val="FFFFFF"/>
      </a:lt1>
      <a:dk2>
        <a:srgbClr val="0092C6"/>
      </a:dk2>
      <a:lt2>
        <a:srgbClr val="E3A716"/>
      </a:lt2>
      <a:accent1>
        <a:srgbClr val="0092C6"/>
      </a:accent1>
      <a:accent2>
        <a:srgbClr val="004376"/>
      </a:accent2>
      <a:accent3>
        <a:srgbClr val="FFFFFF"/>
      </a:accent3>
      <a:accent4>
        <a:srgbClr val="003864"/>
      </a:accent4>
      <a:accent5>
        <a:srgbClr val="AAC7DF"/>
      </a:accent5>
      <a:accent6>
        <a:srgbClr val="003C6A"/>
      </a:accent6>
      <a:hlink>
        <a:srgbClr val="CCCCFF"/>
      </a:hlink>
      <a:folHlink>
        <a:srgbClr val="B2B2B2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ardontwerp 1">
        <a:dk1>
          <a:srgbClr val="004376"/>
        </a:dk1>
        <a:lt1>
          <a:srgbClr val="FFFFFF"/>
        </a:lt1>
        <a:dk2>
          <a:srgbClr val="0092C6"/>
        </a:dk2>
        <a:lt2>
          <a:srgbClr val="E3A716"/>
        </a:lt2>
        <a:accent1>
          <a:srgbClr val="0092C6"/>
        </a:accent1>
        <a:accent2>
          <a:srgbClr val="004376"/>
        </a:accent2>
        <a:accent3>
          <a:srgbClr val="FFFFFF"/>
        </a:accent3>
        <a:accent4>
          <a:srgbClr val="003864"/>
        </a:accent4>
        <a:accent5>
          <a:srgbClr val="AAC7DF"/>
        </a:accent5>
        <a:accent6>
          <a:srgbClr val="003C6A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SVH Corporate</Template>
  <TotalTime>2633</TotalTime>
  <Words>345</Words>
  <Application>Microsoft Office PowerPoint</Application>
  <PresentationFormat>Diavoorstelling (4:3)</PresentationFormat>
  <Paragraphs>119</Paragraphs>
  <Slides>15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SVH Corporate</vt:lpstr>
      <vt:lpstr>H3: Analoge communicatie</vt:lpstr>
      <vt:lpstr>H3: Contact maken bij regelhandhaving</vt:lpstr>
      <vt:lpstr>Video’s</vt:lpstr>
      <vt:lpstr>H3: Soorten risicogedrag</vt:lpstr>
      <vt:lpstr>H3: Soorten A/B- gedrag</vt:lpstr>
      <vt:lpstr>H3: Soorten C-gedrag</vt:lpstr>
      <vt:lpstr>H3: Soorten D-gedrag </vt:lpstr>
      <vt:lpstr>H3: Achtergronden van risicogedrag</vt:lpstr>
      <vt:lpstr>H4: Schema Nee-verkopen</vt:lpstr>
      <vt:lpstr>H4: Schema Nee-verkopen (vervolg)</vt:lpstr>
      <vt:lpstr>H4: Schema Openlijke regelovertreding</vt:lpstr>
      <vt:lpstr>H4: Schema Openlijke regelovertreding (vervolg)</vt:lpstr>
      <vt:lpstr>H4: Schema Verborgen regelovertreding</vt:lpstr>
      <vt:lpstr>H4: Schema Verborgen regelovertreding (vervolg)</vt:lpstr>
      <vt:lpstr>H4: Schema Omgaan met klachten</vt:lpstr>
    </vt:vector>
  </TitlesOfParts>
  <Company>SVH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MRemmerswaal</dc:creator>
  <cp:lastModifiedBy>12viwijc</cp:lastModifiedBy>
  <cp:revision>69</cp:revision>
  <cp:lastPrinted>2012-11-13T17:05:23Z</cp:lastPrinted>
  <dcterms:created xsi:type="dcterms:W3CDTF">2011-10-11T07:59:31Z</dcterms:created>
  <dcterms:modified xsi:type="dcterms:W3CDTF">2013-12-16T08:41:36Z</dcterms:modified>
</cp:coreProperties>
</file>